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71" r:id="rId7"/>
    <p:sldId id="260" r:id="rId8"/>
    <p:sldId id="261" r:id="rId9"/>
    <p:sldId id="262" r:id="rId10"/>
    <p:sldId id="263" r:id="rId11"/>
    <p:sldId id="265" r:id="rId12"/>
    <p:sldId id="267" r:id="rId13"/>
    <p:sldId id="266" r:id="rId14"/>
    <p:sldId id="268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103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56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078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99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36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06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78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59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07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08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72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53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3FCFD-74E7-43A1-9546-0324DF9C4009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79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753957"/>
            <a:ext cx="9144000" cy="1347676"/>
          </a:xfrm>
        </p:spPr>
        <p:txBody>
          <a:bodyPr/>
          <a:lstStyle/>
          <a:p>
            <a:r>
              <a:rPr lang="fr-FR" dirty="0" smtClean="0">
                <a:latin typeface="Cabin" panose="020B0803050202020004" pitchFamily="34" charset="0"/>
              </a:rPr>
              <a:t>AG DU SOU DES ECOLES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711848"/>
            <a:ext cx="9144000" cy="545951"/>
          </a:xfrm>
        </p:spPr>
        <p:txBody>
          <a:bodyPr/>
          <a:lstStyle/>
          <a:p>
            <a:r>
              <a:rPr lang="fr-FR" dirty="0" smtClean="0">
                <a:latin typeface="Cabin" panose="020B0803050202020004" pitchFamily="34" charset="0"/>
              </a:rPr>
              <a:t>11 Octobre 2019  | Eyzin-Pinet</a:t>
            </a:r>
            <a:endParaRPr lang="fr-FR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0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33988"/>
            <a:ext cx="10515600" cy="59173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Bilan financier 2018-2019 (2/2)</a:t>
            </a:r>
            <a:endParaRPr lang="fr-FR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870236"/>
              </p:ext>
            </p:extLst>
          </p:nvPr>
        </p:nvGraphicFramePr>
        <p:xfrm>
          <a:off x="657411" y="3069893"/>
          <a:ext cx="6173694" cy="2766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0750"/>
                <a:gridCol w="1105736"/>
                <a:gridCol w="1105736"/>
                <a:gridCol w="1105736"/>
                <a:gridCol w="1105736"/>
              </a:tblGrid>
              <a:tr h="239319"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Quand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Dépenses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Recettes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Bénéfices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9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VIDE GRENIER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sept-19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4 166,70 €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9 594,95 €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5 428,25 €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9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VENTE SAPINS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déc-18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1 463,50 €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1 736,00 €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    272,50 €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9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ARBRE DE NOEL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déc-18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2 332,62 €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3 756,60 €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1 423,98 €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9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LOTO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mars-19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2 293,04 €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3 142,32 €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    849,28 €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9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MARCHE NOCTURNE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mai-19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2 513,70 €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3 764,00 €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1 250,30 €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9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VENTE CHOCOLAT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Pâques 19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    576,26 €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    576,26 €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973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TOTAL   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12 769,56 €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22 570,13 €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             9 800,57 €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997370"/>
              </p:ext>
            </p:extLst>
          </p:nvPr>
        </p:nvGraphicFramePr>
        <p:xfrm>
          <a:off x="8202704" y="4787152"/>
          <a:ext cx="2702860" cy="9461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1430"/>
                <a:gridCol w="1351430"/>
              </a:tblGrid>
              <a:tr h="31537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 BILAN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537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DEPENSES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RECETTES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537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23 199,04 €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23 250,13 €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249222"/>
              </p:ext>
            </p:extLst>
          </p:nvPr>
        </p:nvGraphicFramePr>
        <p:xfrm>
          <a:off x="8202704" y="3140638"/>
          <a:ext cx="2702860" cy="10547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1430"/>
                <a:gridCol w="1351430"/>
              </a:tblGrid>
              <a:tr h="358008"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Recette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9676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Subvention Mairie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680 €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80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2148967"/>
            <a:ext cx="10515600" cy="48984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Projets 2019-2020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2852900"/>
            <a:ext cx="10515600" cy="391416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>
                <a:latin typeface="Cabin" panose="020B0803050202020004" pitchFamily="34" charset="0"/>
              </a:rPr>
              <a:t>Présentation des projets par Mme </a:t>
            </a:r>
            <a:r>
              <a:rPr lang="fr-FR" dirty="0" err="1" smtClean="0">
                <a:latin typeface="Cabin" panose="020B0803050202020004" pitchFamily="34" charset="0"/>
              </a:rPr>
              <a:t>Croizat</a:t>
            </a:r>
            <a:r>
              <a:rPr lang="fr-FR" smtClean="0">
                <a:latin typeface="Cabin" panose="020B0803050202020004" pitchFamily="34" charset="0"/>
              </a:rPr>
              <a:t> et </a:t>
            </a:r>
            <a:r>
              <a:rPr lang="fr-FR" dirty="0" smtClean="0">
                <a:latin typeface="Cabin" panose="020B0803050202020004" pitchFamily="34" charset="0"/>
              </a:rPr>
              <a:t>M. </a:t>
            </a:r>
            <a:r>
              <a:rPr lang="fr-FR" dirty="0" err="1" smtClean="0">
                <a:latin typeface="Cabin" panose="020B0803050202020004" pitchFamily="34" charset="0"/>
              </a:rPr>
              <a:t>Galindo</a:t>
            </a:r>
            <a:endParaRPr lang="fr-FR" dirty="0" smtClean="0">
              <a:latin typeface="Cabin" panose="020B0803050202020004" pitchFamily="34" charset="0"/>
            </a:endParaRPr>
          </a:p>
          <a:p>
            <a:pPr marL="0" indent="0">
              <a:buNone/>
            </a:pPr>
            <a:endParaRPr lang="fr-FR" dirty="0" smtClean="0">
              <a:latin typeface="Cabin" panose="020B0803050202020004" pitchFamily="34" charset="0"/>
            </a:endParaRPr>
          </a:p>
          <a:p>
            <a:r>
              <a:rPr lang="fr-FR" dirty="0" smtClean="0">
                <a:latin typeface="Cabin" panose="020B0803050202020004" pitchFamily="34" charset="0"/>
              </a:rPr>
              <a:t>Maternelle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latin typeface="Cabin" panose="020B0803050202020004" pitchFamily="34" charset="0"/>
              </a:rPr>
              <a:t> </a:t>
            </a:r>
            <a:r>
              <a:rPr lang="fr-FR" dirty="0" smtClean="0">
                <a:latin typeface="Cabin" panose="020B0803050202020004" pitchFamily="34" charset="0"/>
              </a:rPr>
              <a:t>Subvention de 37€ par élève, soit 3108€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 Etudes des 4 éléments</a:t>
            </a:r>
          </a:p>
          <a:p>
            <a:pPr marL="457200" lvl="1" indent="0">
              <a:buNone/>
            </a:pPr>
            <a:endParaRPr lang="fr-FR" dirty="0">
              <a:latin typeface="Cabin" panose="020B0803050202020004" pitchFamily="34" charset="0"/>
            </a:endParaRPr>
          </a:p>
          <a:p>
            <a:pPr marL="342900" lvl="1" indent="-342900"/>
            <a:r>
              <a:rPr lang="fr-FR" sz="2800" dirty="0" smtClean="0">
                <a:latin typeface="Cabin" panose="020B0803050202020004" pitchFamily="34" charset="0"/>
              </a:rPr>
              <a:t>Elémentaire :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Cabin" panose="020B0803050202020004" pitchFamily="34" charset="0"/>
              </a:rPr>
              <a:t>Subvention de 35€ par élève, soit 5110€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Cabin" panose="020B0803050202020004" pitchFamily="34" charset="0"/>
              </a:rPr>
              <a:t>Projet cirque : spectacle le 14/02/2020 avec tenue d’une buvette par les enseignants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endParaRPr lang="fr-FR" sz="2400" dirty="0">
              <a:latin typeface="Cabin" panose="020B0803050202020004" pitchFamily="34" charset="0"/>
            </a:endParaRPr>
          </a:p>
          <a:p>
            <a:pPr marL="457200" lvl="2" indent="0" algn="ctr">
              <a:buNone/>
            </a:pPr>
            <a:r>
              <a:rPr lang="fr-FR" sz="2800" u="sng" dirty="0" smtClean="0">
                <a:latin typeface="Cabin" panose="020B0803050202020004" pitchFamily="34" charset="0"/>
              </a:rPr>
              <a:t>Soit un total de 8218€</a:t>
            </a:r>
            <a:endParaRPr lang="fr-FR" sz="2800" u="sng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7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93646"/>
            <a:ext cx="10515600" cy="43476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Dates à retenir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073707"/>
            <a:ext cx="10515600" cy="3426245"/>
          </a:xfrm>
        </p:spPr>
        <p:txBody>
          <a:bodyPr/>
          <a:lstStyle/>
          <a:p>
            <a:r>
              <a:rPr lang="fr-FR" dirty="0"/>
              <a:t>7</a:t>
            </a:r>
            <a:r>
              <a:rPr lang="fr-FR" dirty="0" smtClean="0"/>
              <a:t> Décembre : Vente de sapins</a:t>
            </a:r>
          </a:p>
          <a:p>
            <a:r>
              <a:rPr lang="fr-FR" dirty="0" smtClean="0"/>
              <a:t>13 Décembre : Spectacle de Noël / Tombola</a:t>
            </a:r>
          </a:p>
          <a:p>
            <a:r>
              <a:rPr lang="fr-FR" dirty="0" smtClean="0"/>
              <a:t>15 Mars 2020 : Loto</a:t>
            </a:r>
          </a:p>
          <a:p>
            <a:r>
              <a:rPr lang="fr-FR" dirty="0" smtClean="0"/>
              <a:t>16 Mai 2020 : Marche nocturne</a:t>
            </a:r>
          </a:p>
          <a:p>
            <a:r>
              <a:rPr lang="fr-FR" dirty="0" smtClean="0"/>
              <a:t>Novembre 2020 : Exposition LEGO®</a:t>
            </a:r>
          </a:p>
          <a:p>
            <a:endParaRPr lang="fr-FR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5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80641"/>
            <a:ext cx="10515600" cy="61103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Questions diverses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136633"/>
            <a:ext cx="10515600" cy="2404852"/>
          </a:xfrm>
        </p:spPr>
        <p:txBody>
          <a:bodyPr/>
          <a:lstStyle/>
          <a:p>
            <a:r>
              <a:rPr lang="fr-FR" dirty="0" smtClean="0">
                <a:latin typeface="Cabin" panose="020B0803050202020004" pitchFamily="34" charset="0"/>
              </a:rPr>
              <a:t>Questions des participants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 Le théâtre d’Eyzin-Pinet aimerait proposer une représentation au cours de laquelle le Sou des Ecoles tiendrait une buvette</a:t>
            </a:r>
            <a:endParaRPr lang="fr-FR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41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136633"/>
            <a:ext cx="10515600" cy="24048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8000" dirty="0" smtClean="0">
                <a:latin typeface="Cabin" panose="020B0803050202020004" pitchFamily="34" charset="0"/>
              </a:rPr>
              <a:t>Merci à toutes et tous !</a:t>
            </a:r>
            <a:endParaRPr lang="fr-FR" sz="8000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91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1448324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/>
            </a:r>
            <a:br>
              <a:rPr lang="fr-FR" dirty="0" smtClean="0">
                <a:latin typeface="Cabin" panose="020B0803050202020004" pitchFamily="34" charset="0"/>
              </a:rPr>
            </a:br>
            <a:r>
              <a:rPr lang="fr-FR" dirty="0" smtClean="0">
                <a:latin typeface="Cabin" panose="020B0803050202020004" pitchFamily="34" charset="0"/>
              </a:rPr>
              <a:t>ORDRE DU JOUR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2773888"/>
            <a:ext cx="10515600" cy="4799854"/>
          </a:xfrm>
        </p:spPr>
        <p:txBody>
          <a:bodyPr/>
          <a:lstStyle/>
          <a:p>
            <a:pPr algn="just">
              <a:buBlip>
                <a:blip r:embed="rId2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Présentation du Sou</a:t>
            </a:r>
          </a:p>
          <a:p>
            <a:pPr algn="just">
              <a:buBlip>
                <a:blip r:embed="rId3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Manifestations</a:t>
            </a:r>
          </a:p>
          <a:p>
            <a:pPr algn="just">
              <a:buBlip>
                <a:blip r:embed="rId4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Bilan financier 2018-2019</a:t>
            </a:r>
          </a:p>
          <a:p>
            <a:pPr algn="just">
              <a:buBlip>
                <a:blip r:embed="rId5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Projets 2019-2020</a:t>
            </a:r>
          </a:p>
          <a:p>
            <a:pPr algn="just">
              <a:buBlip>
                <a:blip r:embed="rId6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Dates à retenir</a:t>
            </a:r>
          </a:p>
          <a:p>
            <a:pPr algn="just">
              <a:buBlip>
                <a:blip r:embed="rId2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Questions diverses</a:t>
            </a:r>
          </a:p>
          <a:p>
            <a:pPr algn="just">
              <a:buBlip>
                <a:blip r:embed="rId3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Verre de l’amitié</a:t>
            </a: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47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37272"/>
            <a:ext cx="10515600" cy="60001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Présentation du Sou (1/3)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1211"/>
            <a:ext cx="10515600" cy="3848061"/>
          </a:xfrm>
        </p:spPr>
        <p:txBody>
          <a:bodyPr>
            <a:normAutofit/>
          </a:bodyPr>
          <a:lstStyle/>
          <a:p>
            <a:pPr marL="176213" indent="-176213"/>
            <a:r>
              <a:rPr lang="fr-FR" sz="2600" dirty="0" smtClean="0">
                <a:latin typeface="Cabin" panose="020B0803050202020004" pitchFamily="34" charset="0"/>
              </a:rPr>
              <a:t>Le Sou</a:t>
            </a:r>
          </a:p>
          <a:p>
            <a:pPr lvl="1"/>
            <a:r>
              <a:rPr lang="fr-FR" sz="2000" dirty="0" smtClean="0">
                <a:latin typeface="Cabin" panose="020B0803050202020004" pitchFamily="34" charset="0"/>
              </a:rPr>
              <a:t>Qu’est-ce que le Sou ?</a:t>
            </a:r>
          </a:p>
          <a:p>
            <a:pPr lvl="1"/>
            <a:r>
              <a:rPr lang="fr-FR" sz="2000" dirty="0" smtClean="0">
                <a:latin typeface="Cabin" panose="020B0803050202020004" pitchFamily="34" charset="0"/>
              </a:rPr>
              <a:t>A quoi sert-il ?</a:t>
            </a:r>
          </a:p>
          <a:p>
            <a:pPr lvl="1"/>
            <a:endParaRPr lang="fr-FR" sz="1700" dirty="0">
              <a:latin typeface="Cabin" panose="020B0803050202020004" pitchFamily="34" charset="0"/>
            </a:endParaRPr>
          </a:p>
          <a:p>
            <a:pPr marL="228600" lvl="1"/>
            <a:r>
              <a:rPr lang="fr-FR" sz="2600" dirty="0" smtClean="0">
                <a:latin typeface="Cabin" panose="020B0803050202020004" pitchFamily="34" charset="0"/>
              </a:rPr>
              <a:t>Subvention de l’année 2018-2019 : 2960€ pour la maternelle / 5680€ pour l’élémentaire</a:t>
            </a:r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9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2111698"/>
            <a:ext cx="10515600" cy="41588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Présentation du Sou (2/3)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1082" y="2605297"/>
            <a:ext cx="10515600" cy="425270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3000" dirty="0" smtClean="0">
                <a:latin typeface="Cabin" panose="020B0803050202020004" pitchFamily="34" charset="0"/>
              </a:rPr>
              <a:t>PROJETS 2018-2019</a:t>
            </a:r>
          </a:p>
          <a:p>
            <a:r>
              <a:rPr lang="fr-FR" sz="2400" dirty="0" smtClean="0">
                <a:latin typeface="Cabin" panose="020B0803050202020004" pitchFamily="34" charset="0"/>
              </a:rPr>
              <a:t>Maternelle :</a:t>
            </a:r>
          </a:p>
          <a:p>
            <a:endParaRPr lang="fr-FR" sz="2400" dirty="0">
              <a:latin typeface="Cabin" panose="020B08030502020200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bin" panose="020B0803050202020004" pitchFamily="34" charset="0"/>
              </a:rPr>
              <a:t> Découverte instrumentale (6 interventions par classe)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bin" panose="020B0803050202020004" pitchFamily="34" charset="0"/>
              </a:rPr>
              <a:t> Spectacle « Trois chardons 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Cabin" panose="020B0803050202020004" pitchFamily="34" charset="0"/>
              </a:rPr>
              <a:t> </a:t>
            </a:r>
            <a:r>
              <a:rPr lang="fr-FR" sz="2000" dirty="0" smtClean="0">
                <a:latin typeface="Cabin" panose="020B0803050202020004" pitchFamily="34" charset="0"/>
              </a:rPr>
              <a:t>Sortie à la ferme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Cabin" panose="020B0803050202020004" pitchFamily="34" charset="0"/>
              </a:rPr>
              <a:t> </a:t>
            </a:r>
            <a:r>
              <a:rPr lang="fr-FR" sz="2000" dirty="0" smtClean="0">
                <a:latin typeface="Cabin" panose="020B0803050202020004" pitchFamily="34" charset="0"/>
              </a:rPr>
              <a:t>Cinéma (financement coopérative + mairie)</a:t>
            </a:r>
          </a:p>
          <a:p>
            <a:pPr marL="457200" lvl="1" indent="0">
              <a:buNone/>
            </a:pPr>
            <a:endParaRPr lang="fr-FR" sz="2000" dirty="0">
              <a:latin typeface="Cabin" panose="020B0803050202020004" pitchFamily="34" charset="0"/>
            </a:endParaRPr>
          </a:p>
          <a:p>
            <a:pPr marL="342900" lvl="1" indent="-342900"/>
            <a:r>
              <a:rPr lang="fr-FR" dirty="0" smtClean="0">
                <a:latin typeface="Cabin" panose="020B0803050202020004" pitchFamily="34" charset="0"/>
              </a:rPr>
              <a:t>Elémentaire :</a:t>
            </a:r>
          </a:p>
          <a:p>
            <a:pPr marL="342900" lvl="1" indent="-342900"/>
            <a:endParaRPr lang="fr-FR" dirty="0" smtClean="0">
              <a:latin typeface="Cabin" panose="020B0803050202020004" pitchFamily="34" charset="0"/>
            </a:endParaRP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Cycle vélo CE1/CE2 ( 6 demi-journées d’intervention + 1 sortie)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Tir à l’arc pour l’ensemble des classes (6 séances sur Novembre et Décembre)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Cinéma pour les CP et CP/CE1 le 6 Décembre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Projet Leonard de Vinci pour les CM1/CM2</a:t>
            </a:r>
            <a:endParaRPr lang="fr-FR" dirty="0">
              <a:latin typeface="Cabin" panose="020B0803050202020004" pitchFamily="34" charset="0"/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99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91257"/>
            <a:ext cx="10515600" cy="46684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Présentation du Sou (3/3)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500828"/>
            <a:ext cx="10515600" cy="4357172"/>
          </a:xfrm>
        </p:spPr>
        <p:txBody>
          <a:bodyPr>
            <a:noAutofit/>
          </a:bodyPr>
          <a:lstStyle/>
          <a:p>
            <a:pPr marL="176213" lvl="1" indent="-176213"/>
            <a:endParaRPr lang="fr-FR" sz="2600" dirty="0" smtClean="0">
              <a:latin typeface="Cabin" panose="020B0803050202020004" pitchFamily="34" charset="0"/>
            </a:endParaRPr>
          </a:p>
          <a:p>
            <a:pPr marL="176213" lvl="1" indent="-176213"/>
            <a:r>
              <a:rPr lang="fr-FR" sz="2800" dirty="0" smtClean="0">
                <a:latin typeface="Cabin" panose="020B0803050202020004" pitchFamily="34" charset="0"/>
              </a:rPr>
              <a:t>Les </a:t>
            </a:r>
            <a:r>
              <a:rPr lang="fr-FR" sz="2800" dirty="0">
                <a:latin typeface="Cabin" panose="020B0803050202020004" pitchFamily="34" charset="0"/>
              </a:rPr>
              <a:t>membres</a:t>
            </a:r>
          </a:p>
          <a:p>
            <a:pPr marL="722313" lvl="2" indent="-265113"/>
            <a:r>
              <a:rPr lang="fr-FR" sz="1800" dirty="0">
                <a:latin typeface="Cabin" panose="020B0803050202020004" pitchFamily="34" charset="0"/>
              </a:rPr>
              <a:t>Le bureau =&gt; </a:t>
            </a:r>
            <a:r>
              <a:rPr lang="fr-FR" sz="1800" dirty="0" smtClean="0">
                <a:latin typeface="Cabin" panose="020B0803050202020004" pitchFamily="34" charset="0"/>
              </a:rPr>
              <a:t>Présidente et vice-président </a:t>
            </a:r>
            <a:r>
              <a:rPr lang="fr-FR" sz="1800" dirty="0">
                <a:latin typeface="Cabin" panose="020B0803050202020004" pitchFamily="34" charset="0"/>
              </a:rPr>
              <a:t>: Nelly </a:t>
            </a:r>
            <a:r>
              <a:rPr lang="fr-FR" sz="1800" dirty="0" smtClean="0">
                <a:latin typeface="Cabin" panose="020B0803050202020004" pitchFamily="34" charset="0"/>
              </a:rPr>
              <a:t>Saunier et </a:t>
            </a:r>
            <a:r>
              <a:rPr lang="fr-FR" sz="1800" smtClean="0">
                <a:latin typeface="Cabin" panose="020B0803050202020004" pitchFamily="34" charset="0"/>
              </a:rPr>
              <a:t>Mathieu Jeanneret</a:t>
            </a:r>
            <a:r>
              <a:rPr lang="fr-FR" sz="1800" dirty="0" smtClean="0">
                <a:latin typeface="Cabin" panose="020B0803050202020004" pitchFamily="34" charset="0"/>
              </a:rPr>
              <a:t>; </a:t>
            </a:r>
            <a:r>
              <a:rPr lang="fr-FR" sz="1800" dirty="0">
                <a:latin typeface="Cabin" panose="020B0803050202020004" pitchFamily="34" charset="0"/>
              </a:rPr>
              <a:t>Secrétaire </a:t>
            </a:r>
            <a:r>
              <a:rPr lang="fr-FR" sz="1800" dirty="0" smtClean="0">
                <a:latin typeface="Cabin" panose="020B0803050202020004" pitchFamily="34" charset="0"/>
              </a:rPr>
              <a:t>et vice-secrétaire : </a:t>
            </a:r>
            <a:r>
              <a:rPr lang="fr-FR" sz="1800" dirty="0">
                <a:latin typeface="Cabin" panose="020B0803050202020004" pitchFamily="34" charset="0"/>
              </a:rPr>
              <a:t>Stéphanie </a:t>
            </a:r>
            <a:r>
              <a:rPr lang="fr-FR" sz="1800" dirty="0" err="1" smtClean="0">
                <a:latin typeface="Cabin" panose="020B0803050202020004" pitchFamily="34" charset="0"/>
              </a:rPr>
              <a:t>Nivon</a:t>
            </a:r>
            <a:r>
              <a:rPr lang="fr-FR" sz="1800" dirty="0" smtClean="0">
                <a:latin typeface="Cabin" panose="020B0803050202020004" pitchFamily="34" charset="0"/>
              </a:rPr>
              <a:t> et Aurélie </a:t>
            </a:r>
            <a:r>
              <a:rPr lang="fr-FR" sz="1800" dirty="0" err="1" smtClean="0">
                <a:latin typeface="Cabin" panose="020B0803050202020004" pitchFamily="34" charset="0"/>
              </a:rPr>
              <a:t>Arnaudon</a:t>
            </a:r>
            <a:r>
              <a:rPr lang="fr-FR" sz="1800" dirty="0" smtClean="0">
                <a:latin typeface="Cabin" panose="020B0803050202020004" pitchFamily="34" charset="0"/>
              </a:rPr>
              <a:t>; </a:t>
            </a:r>
            <a:r>
              <a:rPr lang="fr-FR" sz="1800" dirty="0">
                <a:latin typeface="Cabin" panose="020B0803050202020004" pitchFamily="34" charset="0"/>
              </a:rPr>
              <a:t>Trésorière et vice-trésorière : Laurence Lim et Julie </a:t>
            </a:r>
            <a:r>
              <a:rPr lang="fr-FR" sz="1800" dirty="0" err="1">
                <a:latin typeface="Cabin" panose="020B0803050202020004" pitchFamily="34" charset="0"/>
              </a:rPr>
              <a:t>Réchaussat</a:t>
            </a:r>
            <a:endParaRPr lang="fr-FR" sz="1800" dirty="0">
              <a:latin typeface="Cabin" panose="020B0803050202020004" pitchFamily="34" charset="0"/>
            </a:endParaRPr>
          </a:p>
          <a:p>
            <a:pPr marL="722313" lvl="2" indent="-265113"/>
            <a:r>
              <a:rPr lang="fr-FR" sz="1800" dirty="0">
                <a:latin typeface="Cabin" panose="020B0803050202020004" pitchFamily="34" charset="0"/>
              </a:rPr>
              <a:t>Les membres actifs =&gt; </a:t>
            </a:r>
            <a:r>
              <a:rPr lang="fr-FR" sz="1800" u="sng" dirty="0">
                <a:latin typeface="Cabin" panose="020B0803050202020004" pitchFamily="34" charset="0"/>
              </a:rPr>
              <a:t>Achats</a:t>
            </a:r>
            <a:r>
              <a:rPr lang="fr-FR" sz="1800" dirty="0">
                <a:latin typeface="Cabin" panose="020B0803050202020004" pitchFamily="34" charset="0"/>
              </a:rPr>
              <a:t> : Laetitia Billot, Audrey </a:t>
            </a:r>
            <a:r>
              <a:rPr lang="fr-FR" sz="1800" dirty="0" err="1">
                <a:latin typeface="Cabin" panose="020B0803050202020004" pitchFamily="34" charset="0"/>
              </a:rPr>
              <a:t>Luszezanec</a:t>
            </a:r>
            <a:r>
              <a:rPr lang="fr-FR" sz="1800" dirty="0">
                <a:latin typeface="Cabin" panose="020B0803050202020004" pitchFamily="34" charset="0"/>
              </a:rPr>
              <a:t>, Sophie Lefranc; </a:t>
            </a:r>
            <a:r>
              <a:rPr lang="fr-FR" sz="1800" u="sng" dirty="0">
                <a:latin typeface="Cabin" panose="020B0803050202020004" pitchFamily="34" charset="0"/>
              </a:rPr>
              <a:t>Communication</a:t>
            </a:r>
            <a:r>
              <a:rPr lang="fr-FR" sz="1800" dirty="0">
                <a:latin typeface="Cabin" panose="020B0803050202020004" pitchFamily="34" charset="0"/>
              </a:rPr>
              <a:t> : Lydie Canard-</a:t>
            </a:r>
            <a:r>
              <a:rPr lang="fr-FR" sz="1800" dirty="0" err="1">
                <a:latin typeface="Cabin" panose="020B0803050202020004" pitchFamily="34" charset="0"/>
              </a:rPr>
              <a:t>Lepetit</a:t>
            </a:r>
            <a:r>
              <a:rPr lang="fr-FR" sz="1800" dirty="0">
                <a:latin typeface="Cabin" panose="020B0803050202020004" pitchFamily="34" charset="0"/>
              </a:rPr>
              <a:t> et Laurence </a:t>
            </a:r>
            <a:r>
              <a:rPr lang="fr-FR" sz="1800" dirty="0" err="1">
                <a:latin typeface="Cabin" panose="020B0803050202020004" pitchFamily="34" charset="0"/>
              </a:rPr>
              <a:t>Sitruck</a:t>
            </a:r>
            <a:r>
              <a:rPr lang="fr-FR" sz="1800" dirty="0">
                <a:latin typeface="Cabin" panose="020B0803050202020004" pitchFamily="34" charset="0"/>
              </a:rPr>
              <a:t>; </a:t>
            </a:r>
            <a:r>
              <a:rPr lang="fr-FR" sz="1800" u="sng" dirty="0">
                <a:latin typeface="Cabin" panose="020B0803050202020004" pitchFamily="34" charset="0"/>
              </a:rPr>
              <a:t>Organisation</a:t>
            </a:r>
            <a:r>
              <a:rPr lang="fr-FR" sz="1800" dirty="0">
                <a:latin typeface="Cabin" panose="020B0803050202020004" pitchFamily="34" charset="0"/>
              </a:rPr>
              <a:t> : Aurélie </a:t>
            </a:r>
            <a:r>
              <a:rPr lang="fr-FR" sz="1800" dirty="0" err="1">
                <a:latin typeface="Cabin" panose="020B0803050202020004" pitchFamily="34" charset="0"/>
              </a:rPr>
              <a:t>Arnaudon</a:t>
            </a:r>
            <a:r>
              <a:rPr lang="fr-FR" sz="1800" dirty="0">
                <a:latin typeface="Cabin" panose="020B0803050202020004" pitchFamily="34" charset="0"/>
              </a:rPr>
              <a:t> et Rémi Perez; </a:t>
            </a:r>
            <a:r>
              <a:rPr lang="fr-FR" sz="1800" u="sng" dirty="0">
                <a:latin typeface="Cabin" panose="020B0803050202020004" pitchFamily="34" charset="0"/>
              </a:rPr>
              <a:t>Gestion matériel</a:t>
            </a:r>
            <a:r>
              <a:rPr lang="fr-FR" sz="1800" dirty="0">
                <a:latin typeface="Cabin" panose="020B0803050202020004" pitchFamily="34" charset="0"/>
              </a:rPr>
              <a:t> : Mélanie </a:t>
            </a:r>
            <a:r>
              <a:rPr lang="fr-FR" sz="1800" dirty="0" err="1" smtClean="0">
                <a:latin typeface="Cabin" panose="020B0803050202020004" pitchFamily="34" charset="0"/>
              </a:rPr>
              <a:t>Porcheron</a:t>
            </a:r>
            <a:r>
              <a:rPr lang="fr-FR" sz="1800" dirty="0" smtClean="0">
                <a:latin typeface="Cabin" panose="020B0803050202020004" pitchFamily="34" charset="0"/>
              </a:rPr>
              <a:t>; </a:t>
            </a:r>
            <a:r>
              <a:rPr lang="fr-FR" sz="1800" u="sng" dirty="0" smtClean="0">
                <a:latin typeface="Cabin" panose="020B0803050202020004" pitchFamily="34" charset="0"/>
              </a:rPr>
              <a:t>Pôle cuisine</a:t>
            </a:r>
            <a:r>
              <a:rPr lang="fr-FR" sz="1800" dirty="0" smtClean="0">
                <a:latin typeface="Cabin" panose="020B0803050202020004" pitchFamily="34" charset="0"/>
              </a:rPr>
              <a:t> : Bénédicte Langlois et Nelly </a:t>
            </a:r>
            <a:r>
              <a:rPr lang="fr-FR" sz="1800" dirty="0" err="1" smtClean="0">
                <a:latin typeface="Cabin" panose="020B0803050202020004" pitchFamily="34" charset="0"/>
              </a:rPr>
              <a:t>Micollet</a:t>
            </a:r>
            <a:r>
              <a:rPr lang="fr-FR" sz="1800" dirty="0" smtClean="0">
                <a:latin typeface="Cabin" panose="020B0803050202020004" pitchFamily="34" charset="0"/>
              </a:rPr>
              <a:t>; </a:t>
            </a:r>
            <a:r>
              <a:rPr lang="fr-FR" sz="1800" u="sng" dirty="0" smtClean="0">
                <a:latin typeface="Cabin" panose="020B0803050202020004" pitchFamily="34" charset="0"/>
              </a:rPr>
              <a:t>Pôle frites</a:t>
            </a:r>
            <a:r>
              <a:rPr lang="fr-FR" sz="1800" dirty="0" smtClean="0">
                <a:latin typeface="Cabin" panose="020B0803050202020004" pitchFamily="34" charset="0"/>
              </a:rPr>
              <a:t> : Stéphane </a:t>
            </a:r>
            <a:r>
              <a:rPr lang="fr-FR" sz="1800" dirty="0" err="1" smtClean="0">
                <a:latin typeface="Cabin" panose="020B0803050202020004" pitchFamily="34" charset="0"/>
              </a:rPr>
              <a:t>Galindo</a:t>
            </a:r>
            <a:endParaRPr lang="fr-FR" sz="1800" dirty="0">
              <a:latin typeface="Cabin" panose="020B0803050202020004" pitchFamily="34" charset="0"/>
            </a:endParaRPr>
          </a:p>
          <a:p>
            <a:pPr marL="457200" lvl="2" indent="0">
              <a:buNone/>
            </a:pPr>
            <a:endParaRPr lang="fr-FR" dirty="0">
              <a:latin typeface="Cabin" panose="020B0803050202020004" pitchFamily="34" charset="0"/>
            </a:endParaRPr>
          </a:p>
          <a:p>
            <a:pPr marL="176213" lvl="2" indent="-176213"/>
            <a:r>
              <a:rPr lang="fr-FR" sz="2400" dirty="0">
                <a:latin typeface="Cabin" panose="020B0803050202020004" pitchFamily="34" charset="0"/>
              </a:rPr>
              <a:t>Comment nous contacter</a:t>
            </a:r>
          </a:p>
          <a:p>
            <a:pPr marL="715963" lvl="3" indent="-258763"/>
            <a:r>
              <a:rPr lang="fr-FR" dirty="0">
                <a:latin typeface="Cabin" panose="020B0803050202020004" pitchFamily="34" charset="0"/>
              </a:rPr>
              <a:t>Site Internet</a:t>
            </a:r>
          </a:p>
          <a:p>
            <a:pPr marL="715963" lvl="3" indent="-258763"/>
            <a:r>
              <a:rPr lang="fr-FR" dirty="0">
                <a:latin typeface="Cabin" panose="020B0803050202020004" pitchFamily="34" charset="0"/>
              </a:rPr>
              <a:t>Facebook</a:t>
            </a:r>
          </a:p>
          <a:p>
            <a:pPr marL="715963" lvl="3" indent="-258763"/>
            <a:r>
              <a:rPr lang="fr-FR" dirty="0">
                <a:latin typeface="Cabin" panose="020B0803050202020004" pitchFamily="34" charset="0"/>
              </a:rPr>
              <a:t>Mail : soudesecoles.eyzinpinet@orange.fr</a:t>
            </a:r>
          </a:p>
          <a:p>
            <a:endParaRPr lang="fr-FR" sz="1400" dirty="0">
              <a:latin typeface="Cabin" panose="020B08030502020200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47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33987"/>
            <a:ext cx="10515600" cy="46684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Manifestations (1/3)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500828"/>
            <a:ext cx="10515600" cy="4357172"/>
          </a:xfrm>
        </p:spPr>
        <p:txBody>
          <a:bodyPr>
            <a:noAutofit/>
          </a:bodyPr>
          <a:lstStyle/>
          <a:p>
            <a:r>
              <a:rPr lang="fr-FR" sz="1400" dirty="0" smtClean="0">
                <a:latin typeface="Cabin" panose="020B0803050202020004" pitchFamily="34" charset="0"/>
              </a:rPr>
              <a:t>Vente de sapins</a:t>
            </a:r>
          </a:p>
          <a:p>
            <a:pPr marL="804863" lvl="1" indent="-347663">
              <a:buFont typeface="Wingdings" panose="05000000000000000000" pitchFamily="2" charset="2"/>
              <a:buChar char="Ø"/>
            </a:pPr>
            <a:r>
              <a:rPr lang="fr-FR" sz="1400" dirty="0">
                <a:latin typeface="Cabin" panose="020B0803050202020004" pitchFamily="34" charset="0"/>
              </a:rPr>
              <a:t> </a:t>
            </a:r>
            <a:r>
              <a:rPr lang="fr-FR" sz="1400" dirty="0" smtClean="0">
                <a:latin typeface="Cabin" panose="020B0803050202020004" pitchFamily="34" charset="0"/>
              </a:rPr>
              <a:t>Bénéfices 2018 : 272,50€</a:t>
            </a:r>
          </a:p>
          <a:p>
            <a:pPr marL="804863" lvl="1" indent="-347663">
              <a:buFont typeface="Wingdings" panose="05000000000000000000" pitchFamily="2" charset="2"/>
              <a:buChar char="Ø"/>
            </a:pPr>
            <a:r>
              <a:rPr lang="fr-FR" sz="1400" dirty="0">
                <a:latin typeface="Cabin" panose="020B0803050202020004" pitchFamily="34" charset="0"/>
              </a:rPr>
              <a:t> </a:t>
            </a:r>
            <a:r>
              <a:rPr lang="fr-FR" sz="1400" dirty="0" smtClean="0">
                <a:latin typeface="Cabin" panose="020B0803050202020004" pitchFamily="34" charset="0"/>
              </a:rPr>
              <a:t>Mobilisation d’une personne qui gère les commandes</a:t>
            </a:r>
          </a:p>
          <a:p>
            <a:pPr marL="804863" lvl="1" indent="-347663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Samedi 7 Décembre 2019 de 10h30 à 12h (prévoir 5 personnes dès 10h)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400" dirty="0" smtClean="0">
              <a:latin typeface="Cabin" panose="020B0803050202020004" pitchFamily="34" charset="0"/>
            </a:endParaRPr>
          </a:p>
          <a:p>
            <a:pPr marL="265113" lvl="1" indent="-265113"/>
            <a:r>
              <a:rPr lang="fr-FR" sz="1400" dirty="0" smtClean="0">
                <a:latin typeface="Cabin" panose="020B0803050202020004" pitchFamily="34" charset="0"/>
              </a:rPr>
              <a:t>Noël</a:t>
            </a:r>
          </a:p>
          <a:p>
            <a:pPr marL="539750" lvl="1" indent="-274638">
              <a:buFont typeface="Wingdings" panose="05000000000000000000" pitchFamily="2" charset="2"/>
              <a:buChar char="ü"/>
            </a:pPr>
            <a:r>
              <a:rPr lang="fr-FR" sz="1400" dirty="0" smtClean="0">
                <a:latin typeface="Cabin" panose="020B0803050202020004" pitchFamily="34" charset="0"/>
              </a:rPr>
              <a:t>Spectacle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Bénéfices 2018 : 1423,98€ / Bilan très positif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Spectacle apprécié par les enfants 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2019 : Les </a:t>
            </a:r>
            <a:r>
              <a:rPr lang="fr-FR" sz="1400" dirty="0" err="1" smtClean="0">
                <a:latin typeface="Cabin" panose="020B0803050202020004" pitchFamily="34" charset="0"/>
              </a:rPr>
              <a:t>Burdinis</a:t>
            </a:r>
            <a:r>
              <a:rPr lang="fr-FR" sz="1400" dirty="0" smtClean="0">
                <a:latin typeface="Cabin" panose="020B0803050202020004" pitchFamily="34" charset="0"/>
              </a:rPr>
              <a:t> (19h30/20h20) / ouverture des portes à 19h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Pause photo Père Noël de 20h30 à 20h45, puis tombola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Prévoir 16 personnes</a:t>
            </a:r>
          </a:p>
          <a:p>
            <a:pPr marL="457200" lvl="2" indent="0">
              <a:buNone/>
            </a:pPr>
            <a:endParaRPr lang="fr-FR" sz="1400" dirty="0" smtClean="0">
              <a:latin typeface="Cabin" panose="020B0803050202020004" pitchFamily="34" charset="0"/>
            </a:endParaRPr>
          </a:p>
          <a:p>
            <a:pPr marL="608012" lvl="2" indent="-342900">
              <a:buFont typeface="Wingdings" panose="05000000000000000000" pitchFamily="2" charset="2"/>
              <a:buChar char="ü"/>
            </a:pPr>
            <a:r>
              <a:rPr lang="fr-FR" sz="1400" dirty="0" smtClean="0">
                <a:latin typeface="Cabin" panose="020B0803050202020004" pitchFamily="34" charset="0"/>
              </a:rPr>
              <a:t>Tombola</a:t>
            </a:r>
          </a:p>
          <a:p>
            <a:pPr marL="804863" lvl="2" indent="-352425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Distribuer les carnets aux vacances d’Octobre</a:t>
            </a:r>
          </a:p>
          <a:p>
            <a:pPr marL="804863" lvl="2" indent="-352425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Demander aux parents de rendre les tickets s’ils ne veulent pas les vendre (boîte aux lettres du Sou)</a:t>
            </a:r>
          </a:p>
          <a:p>
            <a:pPr marL="804863" lvl="2" indent="-352425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Faire la demande via l’adresse mail du Sou pour les parents qui souhaitent des carnets supplémentaires</a:t>
            </a:r>
            <a:endParaRPr lang="fr-FR" sz="1400" dirty="0">
              <a:latin typeface="Cabin" panose="020B08030502020200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6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33988"/>
            <a:ext cx="10515600" cy="60435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Manifestations (2/3)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27964"/>
            <a:ext cx="10515600" cy="3635565"/>
          </a:xfrm>
        </p:spPr>
        <p:txBody>
          <a:bodyPr>
            <a:normAutofit/>
          </a:bodyPr>
          <a:lstStyle/>
          <a:p>
            <a:r>
              <a:rPr lang="fr-FR" sz="2600" dirty="0" smtClean="0">
                <a:latin typeface="Cabin" panose="020B0803050202020004" pitchFamily="34" charset="0"/>
              </a:rPr>
              <a:t>Loto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bin" panose="020B0803050202020004" pitchFamily="34" charset="0"/>
              </a:rPr>
              <a:t>  Bénéfices 2019 : 849,28€</a:t>
            </a:r>
            <a:endParaRPr lang="fr-FR" sz="2200" dirty="0" smtClean="0">
              <a:latin typeface="Cabin" panose="020B0803050202020004" pitchFamily="34" charset="0"/>
            </a:endParaRPr>
          </a:p>
          <a:p>
            <a:pPr marL="804863" lvl="1" indent="-347663">
              <a:buFont typeface="Wingdings" panose="05000000000000000000" pitchFamily="2" charset="2"/>
              <a:buChar char="Ø"/>
            </a:pPr>
            <a:r>
              <a:rPr lang="fr-FR" sz="2100" dirty="0" smtClean="0">
                <a:latin typeface="Cabin" panose="020B0803050202020004" pitchFamily="34" charset="0"/>
              </a:rPr>
              <a:t>Participation en baisse : beaucoup de manifestations à la même date</a:t>
            </a:r>
          </a:p>
          <a:p>
            <a:pPr marL="804863" lvl="1" indent="-347663">
              <a:buFont typeface="Wingdings" panose="05000000000000000000" pitchFamily="2" charset="2"/>
              <a:buChar char="Ø"/>
            </a:pPr>
            <a:r>
              <a:rPr lang="fr-FR" sz="2100" dirty="0" smtClean="0">
                <a:latin typeface="Cabin" panose="020B0803050202020004" pitchFamily="34" charset="0"/>
              </a:rPr>
              <a:t>Prévoir une meilleure communication</a:t>
            </a:r>
          </a:p>
          <a:p>
            <a:pPr marL="804863" lvl="1" indent="-347663">
              <a:buFont typeface="Wingdings" panose="05000000000000000000" pitchFamily="2" charset="2"/>
              <a:buChar char="Ø"/>
            </a:pPr>
            <a:r>
              <a:rPr lang="fr-FR" sz="2100" dirty="0" smtClean="0">
                <a:latin typeface="Cabin" panose="020B0803050202020004" pitchFamily="34" charset="0"/>
              </a:rPr>
              <a:t>Prévoir 20 personnes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dirty="0">
              <a:latin typeface="Cabin" panose="020B0803050202020004" pitchFamily="34" charset="0"/>
            </a:endParaRPr>
          </a:p>
          <a:p>
            <a:pPr marL="265113" lvl="1" indent="-265113"/>
            <a:r>
              <a:rPr lang="fr-FR" sz="2600" dirty="0" smtClean="0">
                <a:latin typeface="Cabin" panose="020B0803050202020004" pitchFamily="34" charset="0"/>
              </a:rPr>
              <a:t>Vente de chocolats de Pâques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Bénéfices 2019 : 576,26€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Commande uniquement par Internet pour la prochaine, car très peu de retours par courrier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99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33988"/>
            <a:ext cx="10515600" cy="64408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Manifestations (3/3)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725992"/>
            <a:ext cx="10515600" cy="3918964"/>
          </a:xfrm>
        </p:spPr>
        <p:txBody>
          <a:bodyPr>
            <a:normAutofit fontScale="85000" lnSpcReduction="20000"/>
          </a:bodyPr>
          <a:lstStyle/>
          <a:p>
            <a:pPr marL="174625" lvl="2" indent="-174625"/>
            <a:r>
              <a:rPr lang="fr-FR" sz="2400" dirty="0" smtClean="0">
                <a:latin typeface="Cabin" panose="020B0803050202020004" pitchFamily="34" charset="0"/>
              </a:rPr>
              <a:t>Marche nocturne</a:t>
            </a:r>
            <a:endParaRPr lang="fr-FR" sz="2600" dirty="0">
              <a:latin typeface="Cabin" panose="020B0803050202020004" pitchFamily="34" charset="0"/>
            </a:endParaRPr>
          </a:p>
          <a:p>
            <a:pPr marL="800100" lvl="3" indent="-342900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bin" panose="020B0803050202020004" pitchFamily="34" charset="0"/>
              </a:rPr>
              <a:t>Bénéfices 2019 : 1250,30€</a:t>
            </a:r>
            <a:endParaRPr lang="fr-FR" sz="2000" dirty="0">
              <a:latin typeface="Cabin" panose="020B0803050202020004" pitchFamily="34" charset="0"/>
            </a:endParaRPr>
          </a:p>
          <a:p>
            <a:pPr marL="800100" lvl="3" indent="-342900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bin" panose="020B0803050202020004" pitchFamily="34" charset="0"/>
              </a:rPr>
              <a:t>Nouveaux parcours très appréciés, notamment avec le départ commun à tous</a:t>
            </a:r>
            <a:endParaRPr lang="fr-FR" sz="2000" dirty="0">
              <a:latin typeface="Cabin" panose="020B0803050202020004" pitchFamily="34" charset="0"/>
            </a:endParaRPr>
          </a:p>
          <a:p>
            <a:pPr marL="800100" lvl="3" indent="-342900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bin" panose="020B0803050202020004" pitchFamily="34" charset="0"/>
              </a:rPr>
              <a:t>Très bonne ambiance !</a:t>
            </a:r>
          </a:p>
          <a:p>
            <a:pPr marL="800100" lvl="3" indent="-342900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bin" panose="020B0803050202020004" pitchFamily="34" charset="0"/>
              </a:rPr>
              <a:t>Prévoir 38 personnes</a:t>
            </a:r>
          </a:p>
          <a:p>
            <a:pPr marL="457200" lvl="3" indent="0">
              <a:buNone/>
            </a:pPr>
            <a:endParaRPr lang="fr-FR" sz="2000" dirty="0" smtClean="0">
              <a:latin typeface="Cabin" panose="020B0803050202020004" pitchFamily="34" charset="0"/>
            </a:endParaRPr>
          </a:p>
          <a:p>
            <a:pPr marL="174625" lvl="3" indent="-174625"/>
            <a:r>
              <a:rPr lang="fr-FR" sz="2400" dirty="0" smtClean="0">
                <a:latin typeface="Cabin" panose="020B0803050202020004" pitchFamily="34" charset="0"/>
              </a:rPr>
              <a:t>Kermesse</a:t>
            </a:r>
          </a:p>
          <a:p>
            <a:pPr marL="800100" lvl="3" indent="-342900">
              <a:buFont typeface="Wingdings" panose="05000000000000000000" pitchFamily="2" charset="2"/>
              <a:buChar char="Ø"/>
            </a:pPr>
            <a:r>
              <a:rPr lang="fr-FR" sz="2100" dirty="0" smtClean="0">
                <a:latin typeface="Cabin" panose="020B0803050202020004" pitchFamily="34" charset="0"/>
              </a:rPr>
              <a:t>A discuter – date sur Juin un samedi – indépendante des écoles car elles ne souhaitent plus associer kermesse et expo/parcours culturel/autres</a:t>
            </a:r>
            <a:endParaRPr lang="fr-FR" sz="2100" dirty="0">
              <a:latin typeface="Cabin" panose="020B0803050202020004" pitchFamily="34" charset="0"/>
            </a:endParaRPr>
          </a:p>
          <a:p>
            <a:pPr marL="457200" lvl="3" indent="0">
              <a:buNone/>
            </a:pPr>
            <a:endParaRPr lang="fr-FR" dirty="0">
              <a:latin typeface="Cabin" panose="020B0803050202020004" pitchFamily="34" charset="0"/>
            </a:endParaRPr>
          </a:p>
          <a:p>
            <a:pPr marL="174625" indent="-174625"/>
            <a:r>
              <a:rPr lang="fr-FR" sz="2400" dirty="0" smtClean="0">
                <a:latin typeface="Cabin" panose="020B0803050202020004" pitchFamily="34" charset="0"/>
              </a:rPr>
              <a:t>Vide-grenier</a:t>
            </a:r>
            <a:endParaRPr lang="fr-FR" dirty="0" smtClean="0">
              <a:latin typeface="Cabin" panose="020B08030502020200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bin" panose="020B0803050202020004" pitchFamily="34" charset="0"/>
              </a:rPr>
              <a:t> Bénéfices 2019 : 5428,25€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Cabin" panose="020B0803050202020004" pitchFamily="34" charset="0"/>
              </a:rPr>
              <a:t> </a:t>
            </a:r>
            <a:r>
              <a:rPr lang="fr-FR" sz="2000" dirty="0" smtClean="0">
                <a:latin typeface="Cabin" panose="020B0803050202020004" pitchFamily="34" charset="0"/>
              </a:rPr>
              <a:t>174 exposants / Les réservations ont doublé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Cabin" panose="020B0803050202020004" pitchFamily="34" charset="0"/>
              </a:rPr>
              <a:t> </a:t>
            </a:r>
            <a:r>
              <a:rPr lang="fr-FR" sz="2000" dirty="0" smtClean="0">
                <a:latin typeface="Cabin" panose="020B0803050202020004" pitchFamily="34" charset="0"/>
              </a:rPr>
              <a:t>Logistique au top 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Cabin" panose="020B0803050202020004" pitchFamily="34" charset="0"/>
              </a:rPr>
              <a:t> </a:t>
            </a:r>
            <a:r>
              <a:rPr lang="fr-FR" sz="2000" dirty="0" smtClean="0">
                <a:latin typeface="Cabin" panose="020B0803050202020004" pitchFamily="34" charset="0"/>
              </a:rPr>
              <a:t>Prévoir 36 personnes</a:t>
            </a:r>
            <a:endParaRPr lang="fr-FR" sz="2000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57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60155"/>
            <a:ext cx="10515600" cy="65510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Bilan financier 2018-2019 (1/2)</a:t>
            </a:r>
            <a:endParaRPr lang="fr-FR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064980"/>
              </p:ext>
            </p:extLst>
          </p:nvPr>
        </p:nvGraphicFramePr>
        <p:xfrm>
          <a:off x="2051048" y="2910408"/>
          <a:ext cx="8089901" cy="3423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4607"/>
                <a:gridCol w="2257647"/>
                <a:gridCol w="2257647"/>
              </a:tblGrid>
              <a:tr h="40076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Financements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Dépenses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Total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44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Subvention Maternelle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2 960,00 €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             3 005,00 €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44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Sapin Noël Maternelle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      45,00 €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044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Subvention Elémentaire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5 680,00 €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5 695,00 €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44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Sapin Noël </a:t>
                      </a:r>
                      <a:r>
                        <a:rPr lang="fr-FR" sz="1100" u="none" strike="noStrike" dirty="0" smtClean="0">
                          <a:effectLst/>
                        </a:rPr>
                        <a:t>Elémentaire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                  15,00 €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04479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TOTAL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             8 700,00 €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13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741</Words>
  <Application>Microsoft Office PowerPoint</Application>
  <PresentationFormat>Grand écran</PresentationFormat>
  <Paragraphs>169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Cabin</vt:lpstr>
      <vt:lpstr>Calibri</vt:lpstr>
      <vt:lpstr>Calibri Light</vt:lpstr>
      <vt:lpstr>Symbol</vt:lpstr>
      <vt:lpstr>Wingdings</vt:lpstr>
      <vt:lpstr>Thème Office</vt:lpstr>
      <vt:lpstr>AG DU SOU DES ECOLES</vt:lpstr>
      <vt:lpstr> ORDRE DU JOUR</vt:lpstr>
      <vt:lpstr>Présentation du Sou (1/3)</vt:lpstr>
      <vt:lpstr>Présentation du Sou (2/3)</vt:lpstr>
      <vt:lpstr>Présentation du Sou (3/3)</vt:lpstr>
      <vt:lpstr>Manifestations (1/3)</vt:lpstr>
      <vt:lpstr>Manifestations (2/3)</vt:lpstr>
      <vt:lpstr>Manifestations (3/3)</vt:lpstr>
      <vt:lpstr>Bilan financier 2018-2019 (1/2)</vt:lpstr>
      <vt:lpstr>Bilan financier 2018-2019 (2/2)</vt:lpstr>
      <vt:lpstr>Projets 2019-2020</vt:lpstr>
      <vt:lpstr>Dates à retenir</vt:lpstr>
      <vt:lpstr>Questions diverses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 DU SOU DES ECOLES</dc:title>
  <dc:creator>Mathieu</dc:creator>
  <cp:lastModifiedBy>Lydie</cp:lastModifiedBy>
  <cp:revision>65</cp:revision>
  <dcterms:created xsi:type="dcterms:W3CDTF">2018-09-24T15:26:57Z</dcterms:created>
  <dcterms:modified xsi:type="dcterms:W3CDTF">2019-10-29T17:25:22Z</dcterms:modified>
</cp:coreProperties>
</file>